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1" r:id="rId3"/>
    <p:sldId id="299" r:id="rId4"/>
    <p:sldId id="274" r:id="rId5"/>
    <p:sldId id="300" r:id="rId6"/>
    <p:sldId id="301" r:id="rId7"/>
    <p:sldId id="302" r:id="rId8"/>
    <p:sldId id="303" r:id="rId9"/>
    <p:sldId id="285" r:id="rId10"/>
    <p:sldId id="304" r:id="rId11"/>
    <p:sldId id="305" r:id="rId12"/>
    <p:sldId id="284" r:id="rId13"/>
    <p:sldId id="263" r:id="rId14"/>
    <p:sldId id="307" r:id="rId15"/>
    <p:sldId id="308" r:id="rId16"/>
    <p:sldId id="30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C36D-6A69-4820-BA11-99F6450AB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AE9B9-5687-494F-91FD-4149D6FCD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C1A86-9EC3-4AA7-B5CB-49AB615A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64C93-F7E3-4CA8-AD1B-B17E2E87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DEA0-7815-458B-A6C9-0D91360C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81B-BBA9-449E-BDEB-BC19561C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4069C-42F9-43AF-BE2E-0C89B4342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2C756-7B6A-43BD-B214-F67015FD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86389-EC2A-4B7A-8C4D-C5E09B4F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3818-F8AD-485F-88B5-F3147865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02F70-5A10-41F7-8754-DADA1C9B6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56D45-F67F-4864-B454-B9EBF757C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9313D-398B-4C2F-AD97-C07DA05F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CDDC-0528-442B-A6F7-00CF49B5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EE16-1EA0-490B-B6A3-8CFD4F5A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858B-98CD-49C4-B339-ED8F692B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B45D-6E4A-4401-B6E5-AAEAA857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5B1D8-7EC1-40B2-A31B-9FBF35EB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4462D-B78E-439F-B2E6-47C2AAD4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519A0-02EF-41D4-9B3F-7A39D34D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EDED-3DA4-47B2-9025-9977661A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E0D8-BB68-41C5-A342-E35C9045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B547F-7E38-4793-804F-B2E85533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192EE-E43F-42A1-B7C8-8347D8C1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FC089-D85B-4017-A139-FE236804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9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D0A4-B8B9-4720-8923-4C59896F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51653-2794-458F-A4AB-82C874A53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253F2-CD3E-46EE-811F-AE68837F0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962B0-2321-4E72-9D0F-7650F306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69D1-CE10-4806-8409-CACA7973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DC0E0-495B-435A-9D30-D677F4A0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81F1-8A53-44D9-BFCA-EA31DBF9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67B76-4E01-4452-A005-FC14E1A92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13B74-B08D-41EA-B006-EFB9C629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8ED54-A37D-47A5-BE05-5E9DCD582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31B53-F623-495A-9D98-3CE9FE78B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39455-14E9-47AA-B722-15D2F6BE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2916E-A340-4939-9F95-2B024CBE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B3308-AD68-45C2-AB46-E15AAD4B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136F-3100-4151-8A0B-7053503F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4BDDF-0053-4205-9352-90D2B6FC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B6A7C-DA3B-42C9-8F9D-3B0E19F9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3C6DB-FAC1-40A7-8361-31DC849C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EC631-6FC4-470B-BCF5-FF2D07C2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6DDC3-4B3D-4DD7-A16C-1904DA89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845C2-726C-45DA-801E-6817EDFD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F677-099B-4C57-97CA-C3BED8BB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021C-43EB-4BDF-9360-24209DEB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D787B-A9B2-4FB1-9517-C37BCC1FF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B2B1B-B0D2-44AA-8B16-CF99E6C3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2BE28-EFE6-4E5B-A9B6-8FFA03EE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78FFA-8477-4646-8049-7A98B621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596E-FC94-431C-815C-6DA8D9F9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49541-3654-46AE-B098-9C6BAEA75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11700-108D-49C9-B523-4381A0C21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FAF1F-0192-4AAA-86AD-9B69E55A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021C-1D22-428F-8C08-F2FC7D48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E31B6-A83A-40FC-B600-DA660DE4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16CB1-A3BF-4E23-8BFB-BFF34336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D9CFC-CE87-4375-B51B-6F026B0E2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5805D-869E-4B22-8A96-962DF7064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A552A-57F1-4B35-8EC3-7BA765B5AA28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899A-D624-41F4-9DC2-AF92AC035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16CBB-AA75-41A6-ADAE-8D66B5B6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D6E5-E709-4EF3-A2B7-29389A90F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2101D-712B-4E88-AD4E-5EB0F2CC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>
            <a:normAutofit/>
          </a:bodyPr>
          <a:lstStyle/>
          <a:p>
            <a:r>
              <a:rPr lang="hi-IN" sz="4800" b="1" i="1" dirty="0">
                <a:solidFill>
                  <a:srgbClr val="FF0000"/>
                </a:solidFill>
              </a:rPr>
              <a:t>   </a:t>
            </a:r>
            <a:r>
              <a:rPr lang="hi-IN" sz="4000" b="1" dirty="0">
                <a:solidFill>
                  <a:srgbClr val="FF0000"/>
                </a:solidFill>
              </a:rPr>
              <a:t>आप </a:t>
            </a:r>
            <a:r>
              <a:rPr lang="hi-IN" sz="4000" b="1" dirty="0" err="1">
                <a:solidFill>
                  <a:srgbClr val="FF0000"/>
                </a:solidFill>
              </a:rPr>
              <a:t>सबका</a:t>
            </a:r>
            <a:r>
              <a:rPr lang="hi-IN" sz="4000" b="1" dirty="0">
                <a:solidFill>
                  <a:srgbClr val="FF0000"/>
                </a:solidFill>
              </a:rPr>
              <a:t> इस सत्र में हार्दिक स्वागत है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E7A3351-A629-434B-91AC-3264CE267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11" y="4748427"/>
            <a:ext cx="2816389" cy="2109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50055D-E598-4E72-BF51-1033C390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470992"/>
            <a:ext cx="1900238" cy="295448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E227880-A687-455F-9D34-1F3E9692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88" y="1470992"/>
            <a:ext cx="6254024" cy="4666464"/>
          </a:xfrm>
        </p:spPr>
      </p:pic>
    </p:spTree>
    <p:extLst>
      <p:ext uri="{BB962C8B-B14F-4D97-AF65-F5344CB8AC3E}">
        <p14:creationId xmlns:p14="http://schemas.microsoft.com/office/powerpoint/2010/main" val="371906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30FE-4EA0-4655-B6F7-5B358597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err="1"/>
              <a:t>स्टोरी</a:t>
            </a:r>
            <a:r>
              <a:rPr lang="hi-IN" dirty="0"/>
              <a:t> बोर्ड क्या है .....?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8972-3658-48ED-AA94-C8F91FEF2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>
                <a:solidFill>
                  <a:srgbClr val="FF0000"/>
                </a:solidFill>
              </a:rPr>
              <a:t>वीडियो कार्यक्रमों के निर्माण में </a:t>
            </a:r>
            <a:r>
              <a:rPr lang="hi-IN" dirty="0" err="1">
                <a:solidFill>
                  <a:srgbClr val="FF0000"/>
                </a:solidFill>
              </a:rPr>
              <a:t>स्टोरी</a:t>
            </a:r>
            <a:r>
              <a:rPr lang="hi-IN" dirty="0">
                <a:solidFill>
                  <a:srgbClr val="FF0000"/>
                </a:solidFill>
              </a:rPr>
              <a:t> बोर्ड का होना बहुत ज़रूरी है </a:t>
            </a:r>
          </a:p>
          <a:p>
            <a:r>
              <a:rPr lang="hi-IN" dirty="0" err="1">
                <a:solidFill>
                  <a:srgbClr val="FF0000"/>
                </a:solidFill>
              </a:rPr>
              <a:t>स्टोरी</a:t>
            </a:r>
            <a:r>
              <a:rPr lang="hi-IN" dirty="0">
                <a:solidFill>
                  <a:srgbClr val="FF0000"/>
                </a:solidFill>
              </a:rPr>
              <a:t> बोर्ड चित्रों या रेखाचित्रों की एक श्रृंखला होती है इसके </a:t>
            </a:r>
          </a:p>
          <a:p>
            <a:r>
              <a:rPr lang="hi-IN" dirty="0">
                <a:solidFill>
                  <a:srgbClr val="002060"/>
                </a:solidFill>
              </a:rPr>
              <a:t>इसके द्वारा हम </a:t>
            </a:r>
            <a:r>
              <a:rPr lang="hi-IN" dirty="0" err="1">
                <a:solidFill>
                  <a:srgbClr val="002060"/>
                </a:solidFill>
              </a:rPr>
              <a:t>वीडियो</a:t>
            </a:r>
            <a:r>
              <a:rPr lang="hi-IN" dirty="0">
                <a:solidFill>
                  <a:srgbClr val="002060"/>
                </a:solidFill>
              </a:rPr>
              <a:t> कार्यक्रम की अवधि , वातावरण इत्यादि को परिभाषित करते हैं. हर संवाद और </a:t>
            </a:r>
            <a:r>
              <a:rPr lang="hi-IN" dirty="0" err="1">
                <a:solidFill>
                  <a:srgbClr val="002060"/>
                </a:solidFill>
              </a:rPr>
              <a:t>शॉट</a:t>
            </a:r>
            <a:r>
              <a:rPr lang="hi-IN" dirty="0">
                <a:solidFill>
                  <a:srgbClr val="002060"/>
                </a:solidFill>
              </a:rPr>
              <a:t> के साथ उसका चित्रात्मक विवरण समय के साथ होता है. </a:t>
            </a:r>
          </a:p>
          <a:p>
            <a:r>
              <a:rPr lang="hi-IN" dirty="0" err="1"/>
              <a:t>स्टोरी</a:t>
            </a:r>
            <a:r>
              <a:rPr lang="hi-IN" dirty="0"/>
              <a:t> बोर्ड एक प्रकार से पूरे कार्यक्रम का दिशा निर्देशक होता है इसके द्वारा कार्यक्रम निर्माता को स्पष्ट निर्देश प्राप्त हो जाते हैं कि कार्यक्रम का स्वरूप क्या होगा.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410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B303-5EEC-4DA3-A66B-0537C015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err="1"/>
              <a:t>स्टोरी</a:t>
            </a:r>
            <a:r>
              <a:rPr lang="hi-IN" dirty="0"/>
              <a:t> बोर्ड का स्वरूप .....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9E2195-F309-413D-85A7-F9FEC58E3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3" y="1690688"/>
            <a:ext cx="43513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A76F2-19AA-4818-9E89-B84786018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929" y="1511172"/>
            <a:ext cx="4579454" cy="49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7C62-514F-40CA-8443-4CDE1A67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Do’s and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4D10-FC2C-445A-AD45-A7A1AF978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language must be as simple as possible.</a:t>
            </a:r>
          </a:p>
          <a:p>
            <a:r>
              <a:rPr lang="en-US" b="1" dirty="0">
                <a:solidFill>
                  <a:srgbClr val="002060"/>
                </a:solidFill>
              </a:rPr>
              <a:t>Avoid formation of long sentences.</a:t>
            </a:r>
          </a:p>
          <a:p>
            <a:r>
              <a:rPr lang="en-US" b="1" dirty="0">
                <a:solidFill>
                  <a:srgbClr val="002060"/>
                </a:solidFill>
              </a:rPr>
              <a:t>Spoken or media language is different than bookish language.</a:t>
            </a:r>
          </a:p>
          <a:p>
            <a:r>
              <a:rPr lang="en-US" b="1" dirty="0">
                <a:solidFill>
                  <a:srgbClr val="002060"/>
                </a:solidFill>
              </a:rPr>
              <a:t>Don’t have greed to show your vocabulary.</a:t>
            </a:r>
          </a:p>
          <a:p>
            <a:r>
              <a:rPr lang="en-US" b="1" dirty="0">
                <a:solidFill>
                  <a:srgbClr val="002060"/>
                </a:solidFill>
              </a:rPr>
              <a:t>Audio medium becomes more effective with the use of sound, therefore write such script in which there is possibilities to use sounds as much as possible.</a:t>
            </a:r>
          </a:p>
          <a:p>
            <a:r>
              <a:rPr lang="en-US" b="1" dirty="0">
                <a:solidFill>
                  <a:srgbClr val="002060"/>
                </a:solidFill>
              </a:rPr>
              <a:t>Use anecdotes and link with the theme of the </a:t>
            </a:r>
            <a:r>
              <a:rPr lang="en-US" b="1" dirty="0" err="1">
                <a:solidFill>
                  <a:srgbClr val="002060"/>
                </a:solidFill>
              </a:rPr>
              <a:t>programme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Ensure that you write in communicative language.</a:t>
            </a:r>
          </a:p>
        </p:txBody>
      </p:sp>
    </p:spTree>
    <p:extLst>
      <p:ext uri="{BB962C8B-B14F-4D97-AF65-F5344CB8AC3E}">
        <p14:creationId xmlns:p14="http://schemas.microsoft.com/office/powerpoint/2010/main" val="166772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FF0000"/>
                </a:solidFill>
              </a:rPr>
              <a:t>छ: मुख्य बातें जिनपर हमें  लिखते समय हमेशा ध्यान देना </a:t>
            </a:r>
            <a:r>
              <a:rPr lang="hi-IN" sz="3600" b="1">
                <a:solidFill>
                  <a:srgbClr val="FF0000"/>
                </a:solidFill>
              </a:rPr>
              <a:t>चाहिए..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language must be as simple as possible.</a:t>
            </a:r>
            <a:r>
              <a:rPr lang="hi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>
                <a:solidFill>
                  <a:srgbClr val="002060"/>
                </a:solidFill>
              </a:rPr>
              <a:t>FM Radio presenters are the best examples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hi-IN" sz="1800" b="1" dirty="0">
                <a:solidFill>
                  <a:srgbClr val="002060"/>
                </a:solidFill>
              </a:rPr>
              <a:t>भाषा यथासंभव बोलचाल की हो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IN" sz="1800" b="1" dirty="0">
                <a:solidFill>
                  <a:srgbClr val="002060"/>
                </a:solidFill>
              </a:rPr>
              <a:t>,</a:t>
            </a:r>
            <a:r>
              <a:rPr lang="hi-IN" sz="1800" b="1" dirty="0">
                <a:solidFill>
                  <a:srgbClr val="002060"/>
                </a:solidFill>
              </a:rPr>
              <a:t> कठिन न हो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Avoid formation of long sentences.</a:t>
            </a:r>
            <a:r>
              <a:rPr lang="hi-IN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Listeners may forget what you were saying.</a:t>
            </a:r>
            <a:endParaRPr lang="hi-IN" sz="2000" b="1" dirty="0">
              <a:solidFill>
                <a:srgbClr val="FF0000"/>
              </a:solidFill>
            </a:endParaRPr>
          </a:p>
          <a:p>
            <a:r>
              <a:rPr lang="hi-IN" sz="1800" b="1" dirty="0">
                <a:solidFill>
                  <a:srgbClr val="FF0000"/>
                </a:solidFill>
              </a:rPr>
              <a:t>लंबे वाक्यों का प्रयोग कम से कम कीजिए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  <a:r>
              <a:rPr lang="hi-IN" sz="1800" b="1" dirty="0">
                <a:solidFill>
                  <a:srgbClr val="FF0000"/>
                </a:solidFill>
              </a:rPr>
              <a:t> श्रोता भूल सकता है कि आप क्या कह रहे थे  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Spoken or media language is different than bookish language.</a:t>
            </a:r>
            <a:endParaRPr lang="hi-IN" sz="2000" b="1" dirty="0">
              <a:solidFill>
                <a:srgbClr val="002060"/>
              </a:solidFill>
            </a:endParaRPr>
          </a:p>
          <a:p>
            <a:r>
              <a:rPr lang="hi-IN" sz="1800" b="1" dirty="0">
                <a:solidFill>
                  <a:srgbClr val="002060"/>
                </a:solidFill>
              </a:rPr>
              <a:t>एक बात हमेशा ध्यान दीजिए कि किताबी भाषा और बोलचाल की भाषा में अंतर होता है  </a:t>
            </a:r>
            <a:endParaRPr lang="en-US" sz="18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Don’t have greed to show your vocabulary.</a:t>
            </a:r>
            <a:r>
              <a:rPr lang="hi-IN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hi-IN" sz="1800" b="1" dirty="0">
                <a:solidFill>
                  <a:srgbClr val="FF0000"/>
                </a:solidFill>
              </a:rPr>
              <a:t>अक्सर लोगों में लालच होता है अपना ज्ञान दखाने का, भारी शब्दावली का इस्तेमाल न करें 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Audio medium becomes more effective with the use of sound, therefore write such script in which there is possibilities to use sounds as much as possible. Monkey!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Use anecdotes and link with the theme of the </a:t>
            </a:r>
            <a:r>
              <a:rPr lang="en-US" sz="2000" b="1" dirty="0" err="1">
                <a:solidFill>
                  <a:srgbClr val="FF0000"/>
                </a:solidFill>
              </a:rPr>
              <a:t>programme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endParaRPr lang="hi-IN" sz="2000" b="1" dirty="0">
              <a:solidFill>
                <a:srgbClr val="FF0000"/>
              </a:solidFill>
            </a:endParaRPr>
          </a:p>
          <a:p>
            <a:r>
              <a:rPr lang="hi-IN" sz="1800" b="1" dirty="0">
                <a:solidFill>
                  <a:srgbClr val="FF0000"/>
                </a:solidFill>
              </a:rPr>
              <a:t>कुछ घटनाओं , प्रसंगों और कहानियों दृष्टांत का प्रयोग जरूर करें। उपदेश से बचें ।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2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1545-5500-4794-A2DC-1EFEDD0F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कैमरे के अलग </a:t>
            </a:r>
            <a:r>
              <a:rPr lang="hi-IN" dirty="0" err="1"/>
              <a:t>अलग</a:t>
            </a:r>
            <a:r>
              <a:rPr lang="hi-IN" dirty="0"/>
              <a:t> </a:t>
            </a:r>
            <a:r>
              <a:rPr lang="hi-IN" dirty="0" err="1"/>
              <a:t>शॉट्स</a:t>
            </a:r>
            <a:r>
              <a:rPr lang="hi-IN" dirty="0"/>
              <a:t> ....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6875E-5C80-493C-A7B5-35110BCAA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8" y="1825624"/>
            <a:ext cx="11118574" cy="5032375"/>
          </a:xfrm>
        </p:spPr>
      </p:pic>
    </p:spTree>
    <p:extLst>
      <p:ext uri="{BB962C8B-B14F-4D97-AF65-F5344CB8AC3E}">
        <p14:creationId xmlns:p14="http://schemas.microsoft.com/office/powerpoint/2010/main" val="203402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E7AD-028C-4955-9D34-2FE32E08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solidFill>
                  <a:srgbClr val="FF0000"/>
                </a:solidFill>
              </a:rPr>
              <a:t>कैमरे के कुछ और </a:t>
            </a:r>
            <a:r>
              <a:rPr lang="hi-IN" dirty="0" err="1">
                <a:solidFill>
                  <a:srgbClr val="FF0000"/>
                </a:solidFill>
              </a:rPr>
              <a:t>शॉट्स</a:t>
            </a:r>
            <a:r>
              <a:rPr lang="hi-IN" dirty="0">
                <a:solidFill>
                  <a:srgbClr val="FF0000"/>
                </a:solidFill>
              </a:rPr>
              <a:t> ....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2F679-36F1-414E-B207-309370450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4893"/>
            <a:ext cx="10515600" cy="4835619"/>
          </a:xfrm>
        </p:spPr>
      </p:pic>
    </p:spTree>
    <p:extLst>
      <p:ext uri="{BB962C8B-B14F-4D97-AF65-F5344CB8AC3E}">
        <p14:creationId xmlns:p14="http://schemas.microsoft.com/office/powerpoint/2010/main" val="404142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FCFB-51FD-464B-B24F-69ACD6E3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solidFill>
                  <a:srgbClr val="FF0000"/>
                </a:solidFill>
              </a:rPr>
              <a:t>शिक्षक क्या कर सकते हैं ?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278C-A7B6-4BC9-AD87-C8E21B5EF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>
                <a:solidFill>
                  <a:srgbClr val="FF0000"/>
                </a:solidFill>
              </a:rPr>
              <a:t>हम कैमरे और </a:t>
            </a:r>
            <a:r>
              <a:rPr lang="hi-IN" dirty="0" err="1">
                <a:solidFill>
                  <a:srgbClr val="FF0000"/>
                </a:solidFill>
              </a:rPr>
              <a:t>शॉट्स</a:t>
            </a:r>
            <a:r>
              <a:rPr lang="hi-IN" dirty="0">
                <a:solidFill>
                  <a:srgbClr val="FF0000"/>
                </a:solidFill>
              </a:rPr>
              <a:t> के बारे में बहुत सी बातें कर सकते हैं लेकिन ऐसे कैमरे या स्टूडियो हर एक के लिए उपलब्ध नहीं हैं. </a:t>
            </a:r>
          </a:p>
          <a:p>
            <a:r>
              <a:rPr lang="hi-IN" dirty="0">
                <a:solidFill>
                  <a:srgbClr val="002060"/>
                </a:solidFill>
              </a:rPr>
              <a:t>अब मोबाइल का ज़माना है जिसमें अच्छी audio video रिकॉर्डिंग हो सकती है. </a:t>
            </a:r>
          </a:p>
          <a:p>
            <a:r>
              <a:rPr lang="hi-IN" dirty="0">
                <a:solidFill>
                  <a:srgbClr val="FF0000"/>
                </a:solidFill>
              </a:rPr>
              <a:t>कुछ ओपन सोर्स वाले editing सॉफ्टवेयर्स काम में लाये जा सकते हैं.</a:t>
            </a:r>
          </a:p>
          <a:p>
            <a:r>
              <a:rPr lang="hi-IN" dirty="0">
                <a:solidFill>
                  <a:srgbClr val="002060"/>
                </a:solidFill>
              </a:rPr>
              <a:t>इन दिनों बहुत कम समय की </a:t>
            </a:r>
            <a:r>
              <a:rPr lang="hi-IN" dirty="0" err="1">
                <a:solidFill>
                  <a:srgbClr val="002060"/>
                </a:solidFill>
              </a:rPr>
              <a:t>रील्स</a:t>
            </a:r>
            <a:r>
              <a:rPr lang="hi-IN" dirty="0">
                <a:solidFill>
                  <a:srgbClr val="002060"/>
                </a:solidFill>
              </a:rPr>
              <a:t> का ज़माना है , उनके द्वारा बहुत अच्छे ढंग से लघु </a:t>
            </a:r>
            <a:r>
              <a:rPr lang="hi-IN" dirty="0" err="1">
                <a:solidFill>
                  <a:srgbClr val="002060"/>
                </a:solidFill>
              </a:rPr>
              <a:t>कहानियां</a:t>
            </a:r>
            <a:r>
              <a:rPr lang="hi-IN" dirty="0">
                <a:solidFill>
                  <a:srgbClr val="002060"/>
                </a:solidFill>
              </a:rPr>
              <a:t> , कविता </a:t>
            </a:r>
            <a:r>
              <a:rPr lang="hi-IN" dirty="0" err="1">
                <a:solidFill>
                  <a:srgbClr val="002060"/>
                </a:solidFill>
              </a:rPr>
              <a:t>पढी</a:t>
            </a:r>
            <a:r>
              <a:rPr lang="hi-IN" dirty="0">
                <a:solidFill>
                  <a:srgbClr val="002060"/>
                </a:solidFill>
              </a:rPr>
              <a:t> जा सकती है. </a:t>
            </a:r>
          </a:p>
          <a:p>
            <a:r>
              <a:rPr lang="hi-IN" dirty="0">
                <a:solidFill>
                  <a:srgbClr val="FF0000"/>
                </a:solidFill>
              </a:rPr>
              <a:t>शिक्षक अपने व्याख्यान video में </a:t>
            </a:r>
            <a:r>
              <a:rPr lang="hi-IN" dirty="0" err="1">
                <a:solidFill>
                  <a:srgbClr val="FF0000"/>
                </a:solidFill>
              </a:rPr>
              <a:t>रिकॉर्ड</a:t>
            </a:r>
            <a:r>
              <a:rPr lang="hi-IN" dirty="0">
                <a:solidFill>
                  <a:srgbClr val="FF0000"/>
                </a:solidFill>
              </a:rPr>
              <a:t> करके </a:t>
            </a:r>
            <a:r>
              <a:rPr lang="hi-IN" dirty="0" err="1">
                <a:solidFill>
                  <a:srgbClr val="FF0000"/>
                </a:solidFill>
              </a:rPr>
              <a:t>सोशल</a:t>
            </a:r>
            <a:r>
              <a:rPr lang="hi-IN" dirty="0">
                <a:solidFill>
                  <a:srgbClr val="FF0000"/>
                </a:solidFill>
              </a:rPr>
              <a:t> मीडिया पर </a:t>
            </a:r>
            <a:r>
              <a:rPr lang="hi-IN" dirty="0" err="1">
                <a:solidFill>
                  <a:srgbClr val="FF0000"/>
                </a:solidFill>
              </a:rPr>
              <a:t>अपलोड</a:t>
            </a:r>
            <a:r>
              <a:rPr lang="hi-IN" dirty="0">
                <a:solidFill>
                  <a:srgbClr val="FF0000"/>
                </a:solidFill>
              </a:rPr>
              <a:t> कर सकते हैं. 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9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F892A75B-C7F6-48B2-B02D-DD89D439C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4D997B-0671-43D8-82D6-2090F869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 Being here and Listening…..</a:t>
            </a:r>
          </a:p>
        </p:txBody>
      </p:sp>
    </p:spTree>
    <p:extLst>
      <p:ext uri="{BB962C8B-B14F-4D97-AF65-F5344CB8AC3E}">
        <p14:creationId xmlns:p14="http://schemas.microsoft.com/office/powerpoint/2010/main" val="147933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F5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7ED63-4745-4BD7-851E-785FFE13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9" y="2619761"/>
            <a:ext cx="8030817" cy="17033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i-IN" sz="6600" b="1" dirty="0">
                <a:solidFill>
                  <a:srgbClr val="0070C0"/>
                </a:solidFill>
              </a:rPr>
              <a:t>आलेख से परदे तक</a:t>
            </a:r>
            <a:r>
              <a:rPr lang="en-IN" sz="6600" b="1" dirty="0">
                <a:solidFill>
                  <a:srgbClr val="0070C0"/>
                </a:solidFill>
              </a:rPr>
              <a:t> </a:t>
            </a:r>
            <a:br>
              <a:rPr lang="hi-IN" sz="6600" b="1" dirty="0">
                <a:solidFill>
                  <a:srgbClr val="0070C0"/>
                </a:solidFill>
              </a:rPr>
            </a:br>
            <a:r>
              <a:rPr lang="hi-IN" sz="6600" b="1" dirty="0">
                <a:solidFill>
                  <a:srgbClr val="0070C0"/>
                </a:solidFill>
              </a:rPr>
              <a:t>पहुँचने की प्रक्रिया  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C2BD0A-0E22-4084-9D72-A421A67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3" y="4323099"/>
            <a:ext cx="2374516" cy="2374516"/>
          </a:xfr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D843333D-59AB-4A1B-BF88-E4B61B932717}"/>
              </a:ext>
            </a:extLst>
          </p:cNvPr>
          <p:cNvSpPr/>
          <p:nvPr/>
        </p:nvSpPr>
        <p:spPr>
          <a:xfrm rot="20535191">
            <a:off x="7307335" y="2975943"/>
            <a:ext cx="2849217" cy="93517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F36CC0-AACA-4768-8383-BCA0775BE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89" y="151346"/>
            <a:ext cx="3533915" cy="26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3BFC-B45E-468F-A420-69F5F9E7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solidFill>
                  <a:srgbClr val="FF0000"/>
                </a:solidFill>
              </a:rPr>
              <a:t>आलेख क्या है ?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C8082-BE6E-46CE-B70D-1923E1F45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108097" cy="4705972"/>
          </a:xfrm>
        </p:spPr>
        <p:txBody>
          <a:bodyPr/>
          <a:lstStyle/>
          <a:p>
            <a:pPr algn="l"/>
            <a:endParaRPr lang="en-IN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IN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IN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B3655-07C0-4273-84D5-18C53BAD50B3}"/>
              </a:ext>
            </a:extLst>
          </p:cNvPr>
          <p:cNvSpPr/>
          <p:nvPr/>
        </p:nvSpPr>
        <p:spPr>
          <a:xfrm>
            <a:off x="6037088" y="3311891"/>
            <a:ext cx="1847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i-IN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6E4753-1B1C-4368-934B-BE33BCA4D1D0}"/>
              </a:ext>
            </a:extLst>
          </p:cNvPr>
          <p:cNvSpPr/>
          <p:nvPr/>
        </p:nvSpPr>
        <p:spPr>
          <a:xfrm>
            <a:off x="-294354" y="2033516"/>
            <a:ext cx="1271381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आलेख किसी भी नाटक, वार्ता, भाषण या </a:t>
            </a:r>
          </a:p>
          <a:p>
            <a:pPr algn="ctr"/>
            <a:r>
              <a:rPr lang="hi-I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कार्यक्रम का लिखित संस्करण है</a:t>
            </a:r>
            <a:endParaRPr lang="en-IN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IN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Script is the written version of a </a:t>
            </a:r>
          </a:p>
          <a:p>
            <a:pPr algn="ctr"/>
            <a:r>
              <a:rPr lang="en-IN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drama, talk, lecture or a program of any format  </a:t>
            </a:r>
            <a:r>
              <a:rPr lang="hi-IN" sz="4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9CB03F-9B64-4718-9ADB-B386E21AB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1" y="5101167"/>
            <a:ext cx="1066212" cy="1066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DC32FE-4973-4B18-9CDF-EDBEDB335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" y="4976184"/>
            <a:ext cx="2343327" cy="1228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CBEBFB-D056-4822-93CD-14D4E8B8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36" y="4928901"/>
            <a:ext cx="2087767" cy="1393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882F14-4343-4B09-B497-8283C79EF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12" y="4770233"/>
            <a:ext cx="2087767" cy="20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13A3F-DC14-4E95-977A-218EB758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>
                <a:solidFill>
                  <a:srgbClr val="0070C0"/>
                </a:solidFill>
              </a:rPr>
              <a:t>वीडियो आलेख क्या है 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22287-0C0E-472A-86CF-D6424B1D9022}"/>
              </a:ext>
            </a:extLst>
          </p:cNvPr>
          <p:cNvSpPr txBox="1"/>
          <p:nvPr/>
        </p:nvSpPr>
        <p:spPr>
          <a:xfrm>
            <a:off x="838199" y="2112584"/>
            <a:ext cx="109562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ऐसा आलेख जिसके द्वारा </a:t>
            </a:r>
            <a:r>
              <a:rPr lang="hi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दृश्य </a:t>
            </a:r>
            <a:r>
              <a:rPr lang="hi-IN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और ध्वनि के संयोजन </a:t>
            </a:r>
            <a:r>
              <a:rPr lang="hi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से कोई शैक्षिक या किसी भी प्रकार का सन्देश दिया गया हो वह वीडियो आलेख है.</a:t>
            </a:r>
          </a:p>
          <a:p>
            <a:endParaRPr lang="hi-I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script that contains the combination of scene and sound with a message of any kind is a video script . 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D2E99-815A-4498-B058-AE1C2BFC0545}"/>
              </a:ext>
            </a:extLst>
          </p:cNvPr>
          <p:cNvSpPr/>
          <p:nvPr/>
        </p:nvSpPr>
        <p:spPr>
          <a:xfrm>
            <a:off x="6003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00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EBD9-7F02-4C0D-ADE4-5D6C07F9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3600" b="1" dirty="0">
                <a:solidFill>
                  <a:srgbClr val="FF0000"/>
                </a:solidFill>
              </a:rPr>
              <a:t>वीडियो आलेख लिखने की प्रक्रिया –प्रथम चरण 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A655A2-C4CC-41EB-AD8F-DB081C9FD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1" y="3242952"/>
            <a:ext cx="3500886" cy="350088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AEFFFE-86B8-407E-9C90-F1BC6A0F1BF5}"/>
              </a:ext>
            </a:extLst>
          </p:cNvPr>
          <p:cNvSpPr/>
          <p:nvPr/>
        </p:nvSpPr>
        <p:spPr>
          <a:xfrm>
            <a:off x="441688" y="2290338"/>
            <a:ext cx="10820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अपने श्रोता या दर्शक वर्ग को जानिये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A3297-D786-4583-8379-A8752E4F6121}"/>
              </a:ext>
            </a:extLst>
          </p:cNvPr>
          <p:cNvSpPr/>
          <p:nvPr/>
        </p:nvSpPr>
        <p:spPr>
          <a:xfrm rot="19927587">
            <a:off x="197743" y="3444501"/>
            <a:ext cx="277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भाषा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NEP</a:t>
            </a:r>
            <a:r>
              <a:rPr lang="hi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5D31B9-B401-4965-8F32-6E55596FFCCC}"/>
              </a:ext>
            </a:extLst>
          </p:cNvPr>
          <p:cNvSpPr/>
          <p:nvPr/>
        </p:nvSpPr>
        <p:spPr>
          <a:xfrm>
            <a:off x="390390" y="4598664"/>
            <a:ext cx="2392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जनसंख्या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i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981134-DD05-4EF5-BD9B-E99322191067}"/>
              </a:ext>
            </a:extLst>
          </p:cNvPr>
          <p:cNvSpPr/>
          <p:nvPr/>
        </p:nvSpPr>
        <p:spPr>
          <a:xfrm>
            <a:off x="408505" y="5741435"/>
            <a:ext cx="34081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i-IN" sz="3200" b="1" cap="none" spc="0" dirty="0">
                <a:ln/>
                <a:solidFill>
                  <a:schemeClr val="accent4"/>
                </a:solidFill>
                <a:effectLst/>
              </a:rPr>
              <a:t>मनोरंजन के साधन  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63EB72-772A-4F6E-AFCA-6B063DCD45B4}"/>
              </a:ext>
            </a:extLst>
          </p:cNvPr>
          <p:cNvSpPr/>
          <p:nvPr/>
        </p:nvSpPr>
        <p:spPr>
          <a:xfrm>
            <a:off x="7503042" y="5174798"/>
            <a:ext cx="3693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शिक्षा का स्तर  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FD7ADD-06C9-429A-8944-E797800C20B7}"/>
              </a:ext>
            </a:extLst>
          </p:cNvPr>
          <p:cNvSpPr/>
          <p:nvPr/>
        </p:nvSpPr>
        <p:spPr>
          <a:xfrm rot="20387503">
            <a:off x="7212797" y="3773930"/>
            <a:ext cx="3475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आर्थिक स्थिति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4A1B0-6BCD-442F-BA96-F7F955D27A54}"/>
              </a:ext>
            </a:extLst>
          </p:cNvPr>
          <p:cNvSpPr/>
          <p:nvPr/>
        </p:nvSpPr>
        <p:spPr>
          <a:xfrm>
            <a:off x="9204552" y="5741435"/>
            <a:ext cx="2270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व्यवसाय</a:t>
            </a:r>
            <a:r>
              <a:rPr lang="hi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E8E57E-380B-4135-B937-4024FBDF7E4E}"/>
              </a:ext>
            </a:extLst>
          </p:cNvPr>
          <p:cNvSpPr/>
          <p:nvPr/>
        </p:nvSpPr>
        <p:spPr>
          <a:xfrm>
            <a:off x="8720804" y="4454247"/>
            <a:ext cx="2541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कक्षा क्या है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76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EAD2-9740-4421-88FD-0B20C70C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विषय का चुनाव कीजिये .....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C659F1-8A5F-4988-9C77-1D016EAFE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0" y="1690688"/>
            <a:ext cx="4916556" cy="48182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8ED9E-5F96-4D81-9E36-9F98EF97A39F}"/>
              </a:ext>
            </a:extLst>
          </p:cNvPr>
          <p:cNvSpPr txBox="1"/>
          <p:nvPr/>
        </p:nvSpPr>
        <p:spPr>
          <a:xfrm>
            <a:off x="6096000" y="2067339"/>
            <a:ext cx="5526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solidFill>
                  <a:srgbClr val="FF0000"/>
                </a:solidFill>
              </a:rPr>
              <a:t>आपके पास तीन विकल्प हैं –</a:t>
            </a:r>
          </a:p>
          <a:p>
            <a:endParaRPr lang="hi-IN" sz="3200" dirty="0"/>
          </a:p>
          <a:p>
            <a:r>
              <a:rPr lang="hi-IN" sz="3200" dirty="0">
                <a:solidFill>
                  <a:srgbClr val="002060"/>
                </a:solidFill>
              </a:rPr>
              <a:t>१- विषय जो आप जानते हैं </a:t>
            </a:r>
          </a:p>
          <a:p>
            <a:endParaRPr lang="hi-IN" sz="3200" dirty="0"/>
          </a:p>
          <a:p>
            <a:r>
              <a:rPr lang="hi-IN" sz="3200" dirty="0">
                <a:solidFill>
                  <a:srgbClr val="7030A0"/>
                </a:solidFill>
              </a:rPr>
              <a:t>२-विषय जो आप सोचते हैं कि हो सकता है</a:t>
            </a:r>
          </a:p>
          <a:p>
            <a:r>
              <a:rPr lang="hi-IN" sz="3200" dirty="0"/>
              <a:t> </a:t>
            </a:r>
          </a:p>
          <a:p>
            <a:r>
              <a:rPr lang="hi-IN" sz="3200" dirty="0"/>
              <a:t>३-विषय जो आपके दर्शक या श्रोता चाहते हैं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1565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C823-B036-4565-944A-E7F150D7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विषय के चुनाव के बाद......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1781-5194-4776-98A2-7FE7FE056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3600" dirty="0">
                <a:solidFill>
                  <a:srgbClr val="FF0000"/>
                </a:solidFill>
              </a:rPr>
              <a:t>कार्यक्रम की </a:t>
            </a:r>
            <a:r>
              <a:rPr lang="hi-IN" sz="3600" b="0" i="0" dirty="0">
                <a:solidFill>
                  <a:srgbClr val="FF0000"/>
                </a:solidFill>
                <a:effectLst/>
                <a:latin typeface="Google Sans"/>
              </a:rPr>
              <a:t>संक्षिप्त रूपरेखा बनाइये </a:t>
            </a:r>
            <a:r>
              <a:rPr lang="en-IN" sz="3600" b="0" i="0" dirty="0">
                <a:solidFill>
                  <a:srgbClr val="FF0000"/>
                </a:solidFill>
                <a:effectLst/>
                <a:latin typeface="Google Sans"/>
              </a:rPr>
              <a:t>-Brief</a:t>
            </a:r>
            <a:endParaRPr lang="hi-IN" sz="3600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hi-IN" sz="3600" dirty="0">
                <a:solidFill>
                  <a:srgbClr val="002060"/>
                </a:solidFill>
                <a:latin typeface="Google Sans"/>
              </a:rPr>
              <a:t>आपको संक्षेप में कार्यक्रम का सारांश लिखना है </a:t>
            </a:r>
          </a:p>
          <a:p>
            <a:r>
              <a:rPr lang="hi-IN" sz="3600" dirty="0">
                <a:solidFill>
                  <a:srgbClr val="C00000"/>
                </a:solidFill>
                <a:latin typeface="Google Sans"/>
              </a:rPr>
              <a:t>यह वर्णन करना है कि इस कार्यक्रम का उद्देश्य क्या है </a:t>
            </a:r>
          </a:p>
          <a:p>
            <a:r>
              <a:rPr lang="hi-IN" sz="3600" dirty="0">
                <a:solidFill>
                  <a:srgbClr val="1F1F1F"/>
                </a:solidFill>
                <a:latin typeface="Google Sans"/>
              </a:rPr>
              <a:t>इसके द्वारा बच्चे क्या सीखेंगे</a:t>
            </a:r>
            <a:r>
              <a:rPr lang="en-IN" sz="3600" dirty="0">
                <a:solidFill>
                  <a:srgbClr val="1F1F1F"/>
                </a:solidFill>
                <a:latin typeface="Google Sans"/>
              </a:rPr>
              <a:t>-</a:t>
            </a:r>
            <a:endParaRPr lang="hi-IN" sz="3600" dirty="0">
              <a:solidFill>
                <a:srgbClr val="1F1F1F"/>
              </a:solidFill>
              <a:latin typeface="Google Sans"/>
            </a:endParaRPr>
          </a:p>
          <a:p>
            <a:r>
              <a:rPr lang="hi-IN" sz="3600" dirty="0">
                <a:solidFill>
                  <a:srgbClr val="002060"/>
                </a:solidFill>
                <a:latin typeface="Google Sans"/>
              </a:rPr>
              <a:t>सबसे महत्वपूर्ण काम होगा कार्यक्रम का प्रारूप चुनने का  </a:t>
            </a:r>
            <a:endParaRPr lang="en-I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E949-FAA2-474F-80D0-B2EF2446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कार्यक्रम के प्रारूप ---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6F0DE-00C6-42B7-8D99-DF104BBF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i-IN" dirty="0"/>
          </a:p>
          <a:p>
            <a:endParaRPr lang="hi-IN" dirty="0"/>
          </a:p>
          <a:p>
            <a:endParaRPr lang="hi-IN" dirty="0"/>
          </a:p>
          <a:p>
            <a:endParaRPr lang="hi-IN" dirty="0"/>
          </a:p>
          <a:p>
            <a:endParaRPr lang="hi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C87CD7-B82A-4B52-B944-01DDD0F93BCE}"/>
              </a:ext>
            </a:extLst>
          </p:cNvPr>
          <p:cNvSpPr/>
          <p:nvPr/>
        </p:nvSpPr>
        <p:spPr>
          <a:xfrm>
            <a:off x="1888135" y="182562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FD2FE-F196-4259-B045-FE3B6C37FF0F}"/>
              </a:ext>
            </a:extLst>
          </p:cNvPr>
          <p:cNvSpPr/>
          <p:nvPr/>
        </p:nvSpPr>
        <p:spPr>
          <a:xfrm>
            <a:off x="2275292" y="157585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B01B2-C46F-416F-AD4D-A22A29114D10}"/>
              </a:ext>
            </a:extLst>
          </p:cNvPr>
          <p:cNvSpPr/>
          <p:nvPr/>
        </p:nvSpPr>
        <p:spPr>
          <a:xfrm>
            <a:off x="1299062" y="1690688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गीत</a:t>
            </a:r>
            <a:r>
              <a:rPr lang="hi-I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98A11-17B1-4C51-B434-20D64F29D3DE}"/>
              </a:ext>
            </a:extLst>
          </p:cNvPr>
          <p:cNvSpPr/>
          <p:nvPr/>
        </p:nvSpPr>
        <p:spPr>
          <a:xfrm>
            <a:off x="2088285" y="2136771"/>
            <a:ext cx="1736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कहानी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B4C8A-96B3-4A28-80E7-1204EF5C5472}"/>
              </a:ext>
            </a:extLst>
          </p:cNvPr>
          <p:cNvSpPr/>
          <p:nvPr/>
        </p:nvSpPr>
        <p:spPr>
          <a:xfrm>
            <a:off x="3351884" y="2289962"/>
            <a:ext cx="161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संगीत</a:t>
            </a:r>
            <a:r>
              <a:rPr lang="hi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6E91F-209F-4B8C-87EC-E752E95B6837}"/>
              </a:ext>
            </a:extLst>
          </p:cNvPr>
          <p:cNvSpPr/>
          <p:nvPr/>
        </p:nvSpPr>
        <p:spPr>
          <a:xfrm>
            <a:off x="4388480" y="2669610"/>
            <a:ext cx="170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नाटक</a:t>
            </a:r>
            <a:r>
              <a:rPr lang="hi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761D9-9244-40E7-993D-F0CF3F1CD1DA}"/>
              </a:ext>
            </a:extLst>
          </p:cNvPr>
          <p:cNvSpPr/>
          <p:nvPr/>
        </p:nvSpPr>
        <p:spPr>
          <a:xfrm>
            <a:off x="5437566" y="3206683"/>
            <a:ext cx="2045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पहेलियाँ </a:t>
            </a:r>
            <a:endParaRPr lang="en-US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80C27-9019-4236-8D0A-5F94079FE97F}"/>
              </a:ext>
            </a:extLst>
          </p:cNvPr>
          <p:cNvSpPr/>
          <p:nvPr/>
        </p:nvSpPr>
        <p:spPr>
          <a:xfrm>
            <a:off x="573256" y="3782725"/>
            <a:ext cx="7885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इन </a:t>
            </a:r>
            <a:r>
              <a:rPr lang="hi-IN" sz="36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प्रारूपों</a:t>
            </a:r>
            <a:r>
              <a:rPr lang="hi-IN" sz="36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को बच्चे बहुत पसंद करते हैं </a:t>
            </a:r>
            <a:endParaRPr lang="en-US" sz="360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AD9908-5641-427B-BB07-C9D4FF0DD014}"/>
              </a:ext>
            </a:extLst>
          </p:cNvPr>
          <p:cNvSpPr/>
          <p:nvPr/>
        </p:nvSpPr>
        <p:spPr>
          <a:xfrm>
            <a:off x="8358305" y="4289760"/>
            <a:ext cx="1904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डॉक्यूमेंट्री</a:t>
            </a:r>
            <a:r>
              <a:rPr lang="hi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27E1E5-176C-4587-B474-F5775A427A64}"/>
              </a:ext>
            </a:extLst>
          </p:cNvPr>
          <p:cNvSpPr/>
          <p:nvPr/>
        </p:nvSpPr>
        <p:spPr>
          <a:xfrm>
            <a:off x="6749753" y="4978585"/>
            <a:ext cx="2220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डॉक्यूड्रामा</a:t>
            </a:r>
            <a:r>
              <a:rPr lang="hi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I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23329A-B362-4CEC-9C11-B398B973CB42}"/>
              </a:ext>
            </a:extLst>
          </p:cNvPr>
          <p:cNvSpPr/>
          <p:nvPr/>
        </p:nvSpPr>
        <p:spPr>
          <a:xfrm>
            <a:off x="5974738" y="5215762"/>
            <a:ext cx="1356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वार्ता</a:t>
            </a:r>
            <a:r>
              <a:rPr lang="hi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03C437-CA51-4222-AE71-C08DD156068F}"/>
              </a:ext>
            </a:extLst>
          </p:cNvPr>
          <p:cNvSpPr/>
          <p:nvPr/>
        </p:nvSpPr>
        <p:spPr>
          <a:xfrm>
            <a:off x="4939358" y="5519941"/>
            <a:ext cx="155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फीचर</a:t>
            </a:r>
            <a:r>
              <a:rPr lang="hi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3629F2-E751-4EED-B6EC-DEF06AD61A3A}"/>
              </a:ext>
            </a:extLst>
          </p:cNvPr>
          <p:cNvSpPr/>
          <p:nvPr/>
        </p:nvSpPr>
        <p:spPr>
          <a:xfrm>
            <a:off x="6458041" y="6127199"/>
            <a:ext cx="4851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4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बड़े आयु वर्ग के लिए </a:t>
            </a:r>
            <a:endParaRPr lang="en-US" sz="40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5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037C-3EC3-40EB-BD94-9BEE259F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5400" b="1" dirty="0">
                <a:solidFill>
                  <a:srgbClr val="FF0000"/>
                </a:solidFill>
              </a:rPr>
              <a:t>वीडियो कार्यक्रम के लिए लिखना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171EC7E6-B9E0-42E1-88D0-A8AE9FB92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36311"/>
            <a:ext cx="8891120" cy="3778727"/>
          </a:xfrm>
        </p:spPr>
      </p:pic>
    </p:spTree>
    <p:extLst>
      <p:ext uri="{BB962C8B-B14F-4D97-AF65-F5344CB8AC3E}">
        <p14:creationId xmlns:p14="http://schemas.microsoft.com/office/powerpoint/2010/main" val="122638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723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Google Sans</vt:lpstr>
      <vt:lpstr>Office Theme</vt:lpstr>
      <vt:lpstr>   आप सबका इस सत्र में हार्दिक स्वागत है  </vt:lpstr>
      <vt:lpstr>आलेख से परदे तक  पहुँचने की प्रक्रिया  </vt:lpstr>
      <vt:lpstr>आलेख क्या है ? </vt:lpstr>
      <vt:lpstr>वीडियो आलेख क्या है ? </vt:lpstr>
      <vt:lpstr>वीडियो आलेख लिखने की प्रक्रिया –प्रथम चरण </vt:lpstr>
      <vt:lpstr>विषय का चुनाव कीजिये .....</vt:lpstr>
      <vt:lpstr>विषय के चुनाव के बाद......</vt:lpstr>
      <vt:lpstr>कार्यक्रम के प्रारूप ---</vt:lpstr>
      <vt:lpstr>वीडियो कार्यक्रम के लिए लिखना </vt:lpstr>
      <vt:lpstr>स्टोरी बोर्ड क्या है .....?</vt:lpstr>
      <vt:lpstr>स्टोरी बोर्ड का स्वरूप .....</vt:lpstr>
      <vt:lpstr>Do’s and Don’ts</vt:lpstr>
      <vt:lpstr>छ: मुख्य बातें जिनपर हमें  लिखते समय हमेशा ध्यान देना चाहिए.. </vt:lpstr>
      <vt:lpstr>कैमरे के अलग अलग शॉट्स ....</vt:lpstr>
      <vt:lpstr>कैमरे के कुछ और शॉट्स ....</vt:lpstr>
      <vt:lpstr>शिक्षक क्या कर सकते हैं ? </vt:lpstr>
      <vt:lpstr>For Being here and Listening…..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of the Most popular formats in Radio</dc:title>
  <dc:creator>User</dc:creator>
  <cp:lastModifiedBy>Ajit Horo</cp:lastModifiedBy>
  <cp:revision>76</cp:revision>
  <dcterms:created xsi:type="dcterms:W3CDTF">2017-09-25T05:45:36Z</dcterms:created>
  <dcterms:modified xsi:type="dcterms:W3CDTF">2024-03-27T05:35:55Z</dcterms:modified>
</cp:coreProperties>
</file>